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21"/>
  </p:notesMasterIdLst>
  <p:handoutMasterIdLst>
    <p:handoutMasterId r:id="rId22"/>
  </p:handoutMasterIdLst>
  <p:sldIdLst>
    <p:sldId id="256" r:id="rId5"/>
    <p:sldId id="264" r:id="rId6"/>
    <p:sldId id="258" r:id="rId7"/>
    <p:sldId id="271" r:id="rId8"/>
    <p:sldId id="262" r:id="rId9"/>
    <p:sldId id="263" r:id="rId10"/>
    <p:sldId id="259" r:id="rId11"/>
    <p:sldId id="260" r:id="rId12"/>
    <p:sldId id="261" r:id="rId13"/>
    <p:sldId id="257" r:id="rId14"/>
    <p:sldId id="266" r:id="rId15"/>
    <p:sldId id="267" r:id="rId16"/>
    <p:sldId id="268" r:id="rId17"/>
    <p:sldId id="269" r:id="rId18"/>
    <p:sldId id="270" r:id="rId19"/>
    <p:sldId id="265" r:id="rId20"/>
  </p:sldIdLst>
  <p:sldSz cx="9144000" cy="6858000" type="screen4x3"/>
  <p:notesSz cx="6858000" cy="9144000"/>
  <p:embeddedFontLst>
    <p:embeddedFont>
      <p:font typeface="Calibri" panose="020F0502020204030204" pitchFamily="34" charset="0"/>
      <p:regular r:id="rId23"/>
      <p:bold r:id="rId24"/>
      <p:italic r:id="rId25"/>
      <p:boldItalic r:id="rId26"/>
    </p:embeddedFont>
    <p:embeddedFont>
      <p:font typeface="BenchNine" panose="020B0604020202020204"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5280"/>
    <a:srgbClr val="E24956"/>
    <a:srgbClr val="0A3172"/>
    <a:srgbClr val="D9D9D9"/>
    <a:srgbClr val="FF912B"/>
    <a:srgbClr val="FFC64F"/>
    <a:srgbClr val="39C4E3"/>
    <a:srgbClr val="64DAD2"/>
    <a:srgbClr val="FFC000"/>
    <a:srgbClr val="B0ADA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09" autoAdjust="0"/>
    <p:restoredTop sz="85258" autoAdjust="0"/>
  </p:normalViewPr>
  <p:slideViewPr>
    <p:cSldViewPr snapToGrid="0" showGuides="1">
      <p:cViewPr varScale="1">
        <p:scale>
          <a:sx n="67" d="100"/>
          <a:sy n="67" d="100"/>
        </p:scale>
        <p:origin x="156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3" d="100"/>
          <a:sy n="83" d="100"/>
        </p:scale>
        <p:origin x="115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8EDDD7-D12C-4DAC-B4AE-D33CE0705285}"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1868C699-F59F-4531-B141-E70A5EA1AE81}">
      <dgm:prSet custT="1"/>
      <dgm:spPr/>
      <dgm:t>
        <a:bodyPr/>
        <a:lstStyle/>
        <a:p>
          <a:pPr rtl="0"/>
          <a:r>
            <a:rPr lang="en-US" sz="6000" dirty="0" smtClean="0">
              <a:latin typeface="Calibri" panose="020F0502020204030204" pitchFamily="34" charset="0"/>
              <a:cs typeface="Calibri" panose="020F0502020204030204" pitchFamily="34" charset="0"/>
            </a:rPr>
            <a:t>Thank you</a:t>
          </a:r>
          <a:endParaRPr lang="en-US" sz="6000" dirty="0">
            <a:latin typeface="Calibri" panose="020F0502020204030204" pitchFamily="34" charset="0"/>
            <a:cs typeface="Calibri" panose="020F0502020204030204" pitchFamily="34" charset="0"/>
          </a:endParaRPr>
        </a:p>
      </dgm:t>
    </dgm:pt>
    <dgm:pt modelId="{D9C8EB8B-58B6-4627-80AA-04E32DE96278}" type="parTrans" cxnId="{6D8A890F-1BDA-493C-9DF5-04EF4105D5B4}">
      <dgm:prSet/>
      <dgm:spPr/>
      <dgm:t>
        <a:bodyPr/>
        <a:lstStyle/>
        <a:p>
          <a:endParaRPr lang="en-US"/>
        </a:p>
      </dgm:t>
    </dgm:pt>
    <dgm:pt modelId="{29A965CC-B85F-4371-8EB8-A21AAA91A8A4}" type="sibTrans" cxnId="{6D8A890F-1BDA-493C-9DF5-04EF4105D5B4}">
      <dgm:prSet/>
      <dgm:spPr/>
      <dgm:t>
        <a:bodyPr/>
        <a:lstStyle/>
        <a:p>
          <a:endParaRPr lang="en-US"/>
        </a:p>
      </dgm:t>
    </dgm:pt>
    <dgm:pt modelId="{E405F877-F3F3-4F8C-9C8B-31E20E1402F3}" type="pres">
      <dgm:prSet presAssocID="{3E8EDDD7-D12C-4DAC-B4AE-D33CE0705285}" presName="Name0" presStyleCnt="0">
        <dgm:presLayoutVars>
          <dgm:dir/>
          <dgm:resizeHandles val="exact"/>
        </dgm:presLayoutVars>
      </dgm:prSet>
      <dgm:spPr/>
      <dgm:t>
        <a:bodyPr/>
        <a:lstStyle/>
        <a:p>
          <a:endParaRPr lang="en-US"/>
        </a:p>
      </dgm:t>
    </dgm:pt>
    <dgm:pt modelId="{D1E0A29E-9951-4DC0-B7D7-EE9BA3174E32}" type="pres">
      <dgm:prSet presAssocID="{1868C699-F59F-4531-B141-E70A5EA1AE81}" presName="node" presStyleLbl="node1" presStyleIdx="0" presStyleCnt="1">
        <dgm:presLayoutVars>
          <dgm:bulletEnabled val="1"/>
        </dgm:presLayoutVars>
      </dgm:prSet>
      <dgm:spPr/>
      <dgm:t>
        <a:bodyPr/>
        <a:lstStyle/>
        <a:p>
          <a:endParaRPr lang="en-US"/>
        </a:p>
      </dgm:t>
    </dgm:pt>
  </dgm:ptLst>
  <dgm:cxnLst>
    <dgm:cxn modelId="{0EA5E189-0D3A-47FB-A19F-11C516134745}" type="presOf" srcId="{1868C699-F59F-4531-B141-E70A5EA1AE81}" destId="{D1E0A29E-9951-4DC0-B7D7-EE9BA3174E32}" srcOrd="0" destOrd="0" presId="urn:microsoft.com/office/officeart/2005/8/layout/process1"/>
    <dgm:cxn modelId="{6FE5607F-D52F-4D06-9044-68638E817CC4}" type="presOf" srcId="{3E8EDDD7-D12C-4DAC-B4AE-D33CE0705285}" destId="{E405F877-F3F3-4F8C-9C8B-31E20E1402F3}" srcOrd="0" destOrd="0" presId="urn:microsoft.com/office/officeart/2005/8/layout/process1"/>
    <dgm:cxn modelId="{6D8A890F-1BDA-493C-9DF5-04EF4105D5B4}" srcId="{3E8EDDD7-D12C-4DAC-B4AE-D33CE0705285}" destId="{1868C699-F59F-4531-B141-E70A5EA1AE81}" srcOrd="0" destOrd="0" parTransId="{D9C8EB8B-58B6-4627-80AA-04E32DE96278}" sibTransId="{29A965CC-B85F-4371-8EB8-A21AAA91A8A4}"/>
    <dgm:cxn modelId="{FD490291-D4E7-461D-95B6-72015115EE01}" type="presParOf" srcId="{E405F877-F3F3-4F8C-9C8B-31E20E1402F3}" destId="{D1E0A29E-9951-4DC0-B7D7-EE9BA3174E32}"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0A29E-9951-4DC0-B7D7-EE9BA3174E32}">
      <dsp:nvSpPr>
        <dsp:cNvPr id="0" name=""/>
        <dsp:cNvSpPr/>
      </dsp:nvSpPr>
      <dsp:spPr>
        <a:xfrm>
          <a:off x="4311" y="0"/>
          <a:ext cx="4408394" cy="11079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dirty="0" smtClean="0">
              <a:latin typeface="Calibri" panose="020F0502020204030204" pitchFamily="34" charset="0"/>
              <a:cs typeface="Calibri" panose="020F0502020204030204" pitchFamily="34" charset="0"/>
            </a:rPr>
            <a:t>Thank you</a:t>
          </a:r>
          <a:endParaRPr lang="en-US" sz="6000" kern="1200" dirty="0">
            <a:latin typeface="Calibri" panose="020F0502020204030204" pitchFamily="34" charset="0"/>
            <a:cs typeface="Calibri" panose="020F0502020204030204" pitchFamily="34" charset="0"/>
          </a:endParaRPr>
        </a:p>
      </dsp:txBody>
      <dsp:txXfrm>
        <a:off x="36763" y="32452"/>
        <a:ext cx="4343490" cy="1043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2B2691-BA39-4EFD-9B7C-C742ED62FF28}" type="datetimeFigureOut">
              <a:rPr lang="en-IN" smtClean="0"/>
              <a:t>15-02-2017</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CE84D0-07C8-4465-836E-B83C63576EE9}" type="slidenum">
              <a:rPr lang="en-IN" smtClean="0"/>
              <a:t>‹#›</a:t>
            </a:fld>
            <a:endParaRPr lang="en-IN"/>
          </a:p>
        </p:txBody>
      </p:sp>
    </p:spTree>
    <p:extLst>
      <p:ext uri="{BB962C8B-B14F-4D97-AF65-F5344CB8AC3E}">
        <p14:creationId xmlns:p14="http://schemas.microsoft.com/office/powerpoint/2010/main" val="24489547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2/15/2017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a:t>
            </a:fld>
            <a:endParaRPr lang="en-US" dirty="0"/>
          </a:p>
        </p:txBody>
      </p:sp>
    </p:spTree>
    <p:extLst>
      <p:ext uri="{BB962C8B-B14F-4D97-AF65-F5344CB8AC3E}">
        <p14:creationId xmlns:p14="http://schemas.microsoft.com/office/powerpoint/2010/main" val="115366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1</a:t>
            </a:fld>
            <a:endParaRPr lang="en-US" dirty="0"/>
          </a:p>
        </p:txBody>
      </p:sp>
    </p:spTree>
    <p:extLst>
      <p:ext uri="{BB962C8B-B14F-4D97-AF65-F5344CB8AC3E}">
        <p14:creationId xmlns:p14="http://schemas.microsoft.com/office/powerpoint/2010/main" val="338733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7</a:t>
            </a:fld>
            <a:endParaRPr lang="en-US" dirty="0"/>
          </a:p>
        </p:txBody>
      </p:sp>
    </p:spTree>
    <p:extLst>
      <p:ext uri="{BB962C8B-B14F-4D97-AF65-F5344CB8AC3E}">
        <p14:creationId xmlns:p14="http://schemas.microsoft.com/office/powerpoint/2010/main" val="1712683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BenchNine" panose="02000503000000000000" pitchFamily="2"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BenchNine" panose="02000503000000000000" pitchFamily="2"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BenchNine" panose="02000503000000000000" pitchFamily="2"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buSzPct val="120000"/>
              <a:defRPr sz="1600">
                <a:latin typeface="BenchNine" panose="02000503000000000000" pitchFamily="2" charset="0"/>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lang="en-US" sz="1600" b="0" kern="1200" baseline="0" dirty="0" smtClean="0">
                <a:solidFill>
                  <a:schemeClr val="tx1"/>
                </a:solidFill>
                <a:latin typeface="BenchNine" panose="02000503000000000000" pitchFamily="2" charset="0"/>
                <a:ea typeface="+mn-ea"/>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01"/>
            <a:ext cx="2043113"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lang="en-US" sz="1600" b="0" kern="1200" baseline="0" dirty="0" smtClean="0">
                <a:solidFill>
                  <a:schemeClr val="tx1"/>
                </a:solidFill>
                <a:latin typeface="BenchNine" panose="02000503000000000000" pitchFamily="2" charset="0"/>
                <a:ea typeface="+mn-ea"/>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7" y="4241801"/>
            <a:ext cx="2043113"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BenchNine" panose="02000503000000000000" pitchFamily="2" charset="0"/>
                <a:ea typeface="+mn-ea"/>
                <a:cs typeface="Arial" pitchFamily="34" charset="0"/>
              </a:defRPr>
            </a:lvl1pPr>
            <a:lvl2pPr>
              <a:spcBef>
                <a:spcPts val="0"/>
              </a:spcBef>
              <a:spcAft>
                <a:spcPts val="0"/>
              </a:spcAft>
              <a:defRPr lang="en-US" sz="1600" b="0" kern="1200" baseline="0" dirty="0" smtClean="0">
                <a:solidFill>
                  <a:schemeClr val="tx1"/>
                </a:solidFill>
                <a:latin typeface="BenchNine" panose="02000503000000000000" pitchFamily="2" charset="0"/>
                <a:ea typeface="+mn-ea"/>
                <a:cs typeface="Arial" pitchFamily="34" charset="0"/>
              </a:defRPr>
            </a:lvl2pPr>
            <a:lvl3pPr>
              <a:spcBef>
                <a:spcPts val="0"/>
              </a:spcBef>
              <a:spcAft>
                <a:spcPts val="0"/>
              </a:spcAft>
              <a:defRPr sz="1600">
                <a:latin typeface="BenchNine" panose="02000503000000000000" pitchFamily="2" charset="0"/>
                <a:cs typeface="Arial" pitchFamily="34" charset="0"/>
              </a:defRPr>
            </a:lvl3pPr>
            <a:lvl4pPr>
              <a:spcBef>
                <a:spcPts val="0"/>
              </a:spcBef>
              <a:spcAft>
                <a:spcPts val="0"/>
              </a:spcAft>
              <a:defRPr sz="1600">
                <a:latin typeface="BenchNine" panose="02000503000000000000" pitchFamily="2" charset="0"/>
                <a:cs typeface="Arial" pitchFamily="34" charset="0"/>
              </a:defRPr>
            </a:lvl4pPr>
            <a:lvl5pPr>
              <a:spcBef>
                <a:spcPts val="0"/>
              </a:spcBef>
              <a:spcAft>
                <a:spcPts val="0"/>
              </a:spcAft>
              <a:defRPr sz="1600">
                <a:latin typeface="BenchNine" panose="02000503000000000000" pitchFamily="2"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BenchNine" panose="02000503000000000000" pitchFamily="2"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BenchNine" panose="02000503000000000000" pitchFamily="2"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BenchNine" panose="02000503000000000000" pitchFamily="2"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BenchNine" panose="02000503000000000000" pitchFamily="2"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BenchNine" panose="02000503000000000000" pitchFamily="2"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693045"/>
          </a:xfrm>
          <a:prstGeom prst="rect">
            <a:avLst/>
          </a:prstGeom>
          <a:noFill/>
          <a:ln w="9525">
            <a:noFill/>
            <a:miter lim="800000"/>
            <a:headEnd/>
            <a:tailEnd/>
          </a:ln>
        </p:spPr>
        <p:txBody>
          <a:bodyPr wrap="square" lIns="0" tIns="0" rIns="0" bIns="0">
            <a:spAutoFit/>
          </a:bodyPr>
          <a:lstStyle/>
          <a:p>
            <a:pPr algn="just">
              <a:spcBef>
                <a:spcPts val="600"/>
              </a:spcBef>
            </a:pPr>
            <a:r>
              <a:rPr lang="en-US" sz="1400" b="1" dirty="0" smtClean="0">
                <a:solidFill>
                  <a:schemeClr val="tx2"/>
                </a:solidFill>
                <a:latin typeface="BenchNine" panose="02000503000000000000" pitchFamily="2" charset="0"/>
                <a:cs typeface="Arial" pitchFamily="34" charset="0"/>
              </a:rPr>
              <a:t>Disclaimer </a:t>
            </a:r>
          </a:p>
          <a:p>
            <a:pPr algn="just">
              <a:spcBef>
                <a:spcPts val="600"/>
              </a:spcBef>
            </a:pPr>
            <a:r>
              <a:rPr lang="en-US" sz="1200" dirty="0" smtClean="0">
                <a:solidFill>
                  <a:schemeClr val="tx2"/>
                </a:solidFill>
                <a:latin typeface="BenchNine" panose="02000503000000000000" pitchFamily="2" charset="0"/>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BenchNine" panose="02000503000000000000" pitchFamily="2" charset="0"/>
                <a:ea typeface="+mn-ea"/>
                <a:cs typeface="Arial"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BenchNine" panose="02000503000000000000" pitchFamily="2" charset="0"/>
            </a:endParaRPr>
          </a:p>
        </p:txBody>
      </p:sp>
      <p:pic>
        <p:nvPicPr>
          <p:cNvPr id="4" name="Picture 3" descr="Mahindra Logo.png"/>
          <p:cNvPicPr>
            <a:picLocks noChangeAspect="1"/>
          </p:cNvPicPr>
          <p:nvPr userDrawn="1"/>
        </p:nvPicPr>
        <p:blipFill>
          <a:blip r:embed="rId2" cstate="email"/>
          <a:stretch>
            <a:fillRect/>
          </a:stretch>
        </p:blipFill>
        <p:spPr bwMode="gray">
          <a:xfrm>
            <a:off x="1864288" y="2717226"/>
            <a:ext cx="5603207" cy="1491023"/>
          </a:xfrm>
          <a:prstGeom prst="rect">
            <a:avLst/>
          </a:prstGeom>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20489431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957390" y="383878"/>
            <a:ext cx="1873625" cy="498575"/>
          </a:xfrm>
          <a:prstGeom prst="rect">
            <a:avLst/>
          </a:prstGeom>
        </p:spPr>
      </p:pic>
    </p:spTree>
    <p:extLst>
      <p:ext uri="{BB962C8B-B14F-4D97-AF65-F5344CB8AC3E}">
        <p14:creationId xmlns:p14="http://schemas.microsoft.com/office/powerpoint/2010/main" val="16723163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BenchNine" panose="02000503000000000000" pitchFamily="2"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615553"/>
          </a:xfrm>
        </p:spPr>
        <p:txBody>
          <a:bodyPr wrap="square">
            <a:spAutoFit/>
          </a:bodyPr>
          <a:lstStyle>
            <a:lvl1pPr algn="l">
              <a:defRPr sz="4000" b="1">
                <a:solidFill>
                  <a:schemeClr val="bg2"/>
                </a:solidFill>
                <a:latin typeface="BenchNine" panose="02000503000000000000" pitchFamily="2"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BenchNine" panose="02000503000000000000" pitchFamily="2"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BenchNine" panose="02000503000000000000" pitchFamily="2"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BenchNine" panose="02000503000000000000" pitchFamily="2"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BenchNine" panose="02000503000000000000" pitchFamily="2"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BenchNine" panose="02000503000000000000" pitchFamily="2"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BenchNine" panose="02000503000000000000" pitchFamily="2"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BenchNine" panose="02000503000000000000" pitchFamily="2"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BenchNine" panose="02000503000000000000" pitchFamily="2"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3pPr>
            <a:lvl4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4pPr>
            <a:lvl5pPr>
              <a:spcBef>
                <a:spcPts val="0"/>
              </a:spcBef>
              <a:spcAft>
                <a:spcPts val="0"/>
              </a:spcAft>
              <a:defRPr lang="en-US" sz="1800" b="0" kern="1200" baseline="0" dirty="0" smtClean="0">
                <a:solidFill>
                  <a:schemeClr val="tx1"/>
                </a:solidFill>
                <a:latin typeface="BenchNine" panose="02000503000000000000" pitchFamily="2"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BenchNine" panose="02000503000000000000" pitchFamily="2"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BenchNine" panose="02000503000000000000" pitchFamily="2"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BenchNine" panose="02000503000000000000" pitchFamily="2" charset="0"/>
                <a:cs typeface="Arial"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BenchNine" panose="02000503000000000000" pitchFamily="2"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6155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BenchNine" panose="02000503000000000000" pitchFamily="2"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20" cstate="email"/>
          <a:stretch>
            <a:fillRect/>
          </a:stretch>
        </p:blipFill>
        <p:spPr bwMode="ltGray">
          <a:xfrm>
            <a:off x="459" y="0"/>
            <a:ext cx="2270124" cy="825500"/>
          </a:xfrm>
          <a:prstGeom prst="rect">
            <a:avLst/>
          </a:prstGeom>
        </p:spPr>
      </p:pic>
      <p:sp>
        <p:nvSpPr>
          <p:cNvPr id="2" name="Title Placeholder 1"/>
          <p:cNvSpPr>
            <a:spLocks noGrp="1"/>
          </p:cNvSpPr>
          <p:nvPr>
            <p:ph type="title"/>
          </p:nvPr>
        </p:nvSpPr>
        <p:spPr>
          <a:xfrm>
            <a:off x="468313" y="711200"/>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13"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5" name="Slide Number Placeholder 5"/>
          <p:cNvSpPr txBox="1">
            <a:spLocks/>
          </p:cNvSpPr>
          <p:nvPr/>
        </p:nvSpPr>
        <p:spPr bwMode="auto">
          <a:xfrm>
            <a:off x="8702856" y="6605881"/>
            <a:ext cx="117020" cy="169277"/>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13CCAD47-FD76-46E6-8D9F-02939C3786FE}" type="slidenum">
              <a:rPr lang="en-US" sz="1100">
                <a:solidFill>
                  <a:schemeClr val="bg1"/>
                </a:solidFill>
                <a:latin typeface="BenchNine" panose="02000503000000000000" pitchFamily="2" charset="0"/>
                <a:cs typeface="Arial" pitchFamily="34" charset="0"/>
              </a:rPr>
              <a:pPr algn="r" fontAlgn="auto">
                <a:spcBef>
                  <a:spcPts val="0"/>
                </a:spcBef>
                <a:spcAft>
                  <a:spcPts val="0"/>
                </a:spcAft>
                <a:defRPr/>
              </a:pPr>
              <a:t>‹#›</a:t>
            </a:fld>
            <a:endParaRPr lang="en-US" sz="1100" dirty="0">
              <a:solidFill>
                <a:schemeClr val="bg1"/>
              </a:solidFill>
              <a:latin typeface="BenchNine" panose="02000503000000000000" pitchFamily="2" charset="0"/>
              <a:cs typeface="Arial" pitchFamily="34" charset="0"/>
            </a:endParaRPr>
          </a:p>
        </p:txBody>
      </p:sp>
      <p:sp>
        <p:nvSpPr>
          <p:cNvPr id="6" name="TextBox 20"/>
          <p:cNvSpPr txBox="1">
            <a:spLocks noChangeArrowheads="1"/>
          </p:cNvSpPr>
          <p:nvPr/>
        </p:nvSpPr>
        <p:spPr bwMode="gray">
          <a:xfrm>
            <a:off x="321989" y="6629400"/>
            <a:ext cx="1922001" cy="153888"/>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1000" dirty="0">
                <a:solidFill>
                  <a:schemeClr val="bg1"/>
                </a:solidFill>
                <a:latin typeface="BenchNine" panose="02000503000000000000" pitchFamily="2" charset="0"/>
                <a:cs typeface="Arial" pitchFamily="34" charset="0"/>
              </a:rPr>
              <a:t>Copyright © </a:t>
            </a:r>
            <a:r>
              <a:rPr lang="en-US" sz="1000" dirty="0" smtClean="0">
                <a:solidFill>
                  <a:schemeClr val="bg1"/>
                </a:solidFill>
                <a:latin typeface="BenchNine" panose="02000503000000000000" pitchFamily="2" charset="0"/>
                <a:cs typeface="Arial" pitchFamily="34" charset="0"/>
              </a:rPr>
              <a:t>2017</a:t>
            </a:r>
            <a:r>
              <a:rPr lang="en-US" sz="1000" baseline="0" dirty="0" smtClean="0">
                <a:solidFill>
                  <a:schemeClr val="bg1"/>
                </a:solidFill>
                <a:latin typeface="BenchNine" panose="02000503000000000000" pitchFamily="2" charset="0"/>
                <a:cs typeface="Arial" pitchFamily="34" charset="0"/>
              </a:rPr>
              <a:t> </a:t>
            </a:r>
            <a:r>
              <a:rPr lang="en-US" sz="1000" dirty="0" smtClean="0">
                <a:solidFill>
                  <a:schemeClr val="bg1"/>
                </a:solidFill>
                <a:latin typeface="BenchNine" panose="02000503000000000000" pitchFamily="2" charset="0"/>
                <a:cs typeface="Arial" pitchFamily="34" charset="0"/>
              </a:rPr>
              <a:t> </a:t>
            </a:r>
            <a:r>
              <a:rPr lang="en-US" sz="1000" dirty="0">
                <a:solidFill>
                  <a:schemeClr val="bg1"/>
                </a:solidFill>
                <a:latin typeface="BenchNine" panose="02000503000000000000" pitchFamily="2" charset="0"/>
                <a:cs typeface="Arial" pitchFamily="34" charset="0"/>
              </a:rPr>
              <a:t>Tech Mahindra. All rights reserved.</a:t>
            </a:r>
          </a:p>
        </p:txBody>
      </p:sp>
    </p:spTree>
  </p:cSld>
  <p:clrMap bg1="lt1" tx1="dk1" bg2="lt2" tx2="dk2" accent1="accent1" accent2="accent2" accent3="accent3" accent4="accent4" accent5="accent5" accent6="accent6" hlink="hlink" folHlink="folHlink"/>
  <p:sldLayoutIdLst>
    <p:sldLayoutId id="2147483649" r:id="rId1"/>
    <p:sldLayoutId id="2147483671" r:id="rId2"/>
    <p:sldLayoutId id="2147483670" r:id="rId3"/>
    <p:sldLayoutId id="2147483662" r:id="rId4"/>
    <p:sldLayoutId id="2147483669" r:id="rId5"/>
    <p:sldLayoutId id="2147483668" r:id="rId6"/>
    <p:sldLayoutId id="2147483667" r:id="rId7"/>
    <p:sldLayoutId id="2147483659" r:id="rId8"/>
    <p:sldLayoutId id="2147483651" r:id="rId9"/>
    <p:sldLayoutId id="2147483664" r:id="rId10"/>
    <p:sldLayoutId id="2147483658" r:id="rId11"/>
    <p:sldLayoutId id="2147483665" r:id="rId12"/>
    <p:sldLayoutId id="2147483650" r:id="rId13"/>
    <p:sldLayoutId id="2147483660" r:id="rId14"/>
    <p:sldLayoutId id="2147483661" r:id="rId15"/>
    <p:sldLayoutId id="2147483656" r:id="rId16"/>
    <p:sldLayoutId id="2147483666" r:id="rId17"/>
  </p:sldLayoutIdLst>
  <p:transition>
    <p:fade/>
  </p:transition>
  <p:timing>
    <p:tnLst>
      <p:par>
        <p:cTn id="1" dur="indefinite" restart="never" nodeType="tmRoot"/>
      </p:par>
    </p:tnLst>
  </p:timing>
  <p:txStyles>
    <p:titleStyle>
      <a:lvl1pPr algn="l" defTabSz="914400" rtl="0" eaLnBrk="1" latinLnBrk="0" hangingPunct="1">
        <a:spcBef>
          <a:spcPct val="0"/>
        </a:spcBef>
        <a:buNone/>
        <a:defRPr lang="en-US" sz="3200" b="1" kern="1200" dirty="0" smtClean="0">
          <a:solidFill>
            <a:schemeClr val="tx2"/>
          </a:solidFill>
          <a:latin typeface="BenchNine" panose="02000503000000000000" pitchFamily="2"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BenchNine" panose="02000503000000000000" pitchFamily="2"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BenchNine" panose="02000503000000000000" pitchFamily="2"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BenchNine" panose="02000503000000000000" pitchFamily="2"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BenchNine" panose="02000503000000000000" pitchFamily="2"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BenchNine" panose="02000503000000000000" pitchFamily="2"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1666" y="2011680"/>
            <a:ext cx="8832121" cy="4601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84102" y="875763"/>
            <a:ext cx="6030946" cy="492443"/>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none" lIns="0" tIns="0" rIns="0" bIns="0" numCol="1" rtlCol="0" anchor="ctr" anchorCtr="0" compatLnSpc="1">
            <a:prstTxWarp prst="textNoShape">
              <a:avLst/>
            </a:prstTxWarp>
            <a:spAutoFit/>
          </a:bodyPr>
          <a:lstStyle/>
          <a:p>
            <a:pPr fontAlgn="base">
              <a:buClr>
                <a:schemeClr val="tx2"/>
              </a:buClr>
            </a:pPr>
            <a:r>
              <a:rPr lang="en-US" sz="32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Project Creation Based  on Template</a:t>
            </a:r>
          </a:p>
        </p:txBody>
      </p:sp>
      <p:sp>
        <p:nvSpPr>
          <p:cNvPr id="3" name="TextBox 2"/>
          <p:cNvSpPr txBox="1"/>
          <p:nvPr/>
        </p:nvSpPr>
        <p:spPr>
          <a:xfrm>
            <a:off x="227739" y="1574707"/>
            <a:ext cx="3790254"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000" dirty="0" smtClean="0">
                <a:latin typeface="Calibri" panose="020F0502020204030204" pitchFamily="34" charset="0"/>
                <a:cs typeface="Calibri" panose="020F0502020204030204" pitchFamily="34" charset="0"/>
              </a:rPr>
              <a:t>Jazz Team Server Administration</a:t>
            </a:r>
          </a:p>
        </p:txBody>
      </p:sp>
      <p:sp>
        <p:nvSpPr>
          <p:cNvPr id="4" name="Right Arrow 3"/>
          <p:cNvSpPr/>
          <p:nvPr/>
        </p:nvSpPr>
        <p:spPr>
          <a:xfrm>
            <a:off x="3867471" y="1657224"/>
            <a:ext cx="1100380" cy="184666"/>
          </a:xfrm>
          <a:prstGeom prst="right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149267" y="1574707"/>
            <a:ext cx="4200041"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000" dirty="0" smtClean="0">
                <a:latin typeface="Calibri" panose="020F0502020204030204" pitchFamily="34" charset="0"/>
                <a:cs typeface="Calibri" panose="020F0502020204030204" pitchFamily="34" charset="0"/>
              </a:rPr>
              <a:t>Create Lifecycle Project</a:t>
            </a:r>
          </a:p>
        </p:txBody>
      </p:sp>
    </p:spTree>
    <p:extLst>
      <p:ext uri="{BB962C8B-B14F-4D97-AF65-F5344CB8AC3E}">
        <p14:creationId xmlns:p14="http://schemas.microsoft.com/office/powerpoint/2010/main" val="394007120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70" y="1824134"/>
            <a:ext cx="9075830" cy="4890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83346" y="1043189"/>
            <a:ext cx="3971408" cy="61555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40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Project Dash Board</a:t>
            </a:r>
          </a:p>
        </p:txBody>
      </p:sp>
    </p:spTree>
    <p:extLst>
      <p:ext uri="{BB962C8B-B14F-4D97-AF65-F5344CB8AC3E}">
        <p14:creationId xmlns:p14="http://schemas.microsoft.com/office/powerpoint/2010/main" val="15551830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7920" y="746760"/>
            <a:ext cx="4008120" cy="123110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000" dirty="0" smtClean="0">
                <a:latin typeface="Calibri" panose="020F0502020204030204" pitchFamily="34" charset="0"/>
                <a:cs typeface="Calibri" panose="020F0502020204030204" pitchFamily="34" charset="0"/>
              </a:rPr>
              <a:t>RTC Home Page</a:t>
            </a:r>
          </a:p>
          <a:p>
            <a:pPr fontAlgn="base">
              <a:buClr>
                <a:schemeClr val="tx2"/>
              </a:buClr>
            </a:pPr>
            <a:endParaRPr lang="en-US" sz="4000" dirty="0" smtClean="0">
              <a:latin typeface="Calibri" panose="020F0502020204030204" pitchFamily="34" charset="0"/>
              <a:cs typeface="Calibri" panose="020F0502020204030204" pitchFamily="34" charset="0"/>
            </a:endParaRPr>
          </a:p>
        </p:txBody>
      </p:sp>
      <p:pic>
        <p:nvPicPr>
          <p:cNvPr id="3" name="Picture 2"/>
          <p:cNvPicPr/>
          <p:nvPr/>
        </p:nvPicPr>
        <p:blipFill>
          <a:blip r:embed="rId2"/>
          <a:stretch>
            <a:fillRect/>
          </a:stretch>
        </p:blipFill>
        <p:spPr>
          <a:xfrm>
            <a:off x="0" y="1483994"/>
            <a:ext cx="9144000" cy="5374005"/>
          </a:xfrm>
          <a:prstGeom prst="rect">
            <a:avLst/>
          </a:prstGeom>
        </p:spPr>
      </p:pic>
    </p:spTree>
    <p:extLst>
      <p:ext uri="{BB962C8B-B14F-4D97-AF65-F5344CB8AC3E}">
        <p14:creationId xmlns:p14="http://schemas.microsoft.com/office/powerpoint/2010/main" val="121128237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4876800" y="1758315"/>
            <a:ext cx="4267200" cy="5099685"/>
          </a:xfrm>
          <a:prstGeom prst="rect">
            <a:avLst/>
          </a:prstGeom>
        </p:spPr>
      </p:pic>
      <p:pic>
        <p:nvPicPr>
          <p:cNvPr id="4" name="Picture 3"/>
          <p:cNvPicPr/>
          <p:nvPr/>
        </p:nvPicPr>
        <p:blipFill>
          <a:blip r:embed="rId3"/>
          <a:stretch>
            <a:fillRect/>
          </a:stretch>
        </p:blipFill>
        <p:spPr>
          <a:xfrm>
            <a:off x="0" y="1758314"/>
            <a:ext cx="4693920" cy="5099685"/>
          </a:xfrm>
          <a:prstGeom prst="rect">
            <a:avLst/>
          </a:prstGeom>
        </p:spPr>
      </p:pic>
      <p:sp>
        <p:nvSpPr>
          <p:cNvPr id="5" name="TextBox 4"/>
          <p:cNvSpPr txBox="1"/>
          <p:nvPr/>
        </p:nvSpPr>
        <p:spPr>
          <a:xfrm>
            <a:off x="716280" y="1142761"/>
            <a:ext cx="7482840" cy="4924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3200" dirty="0" smtClean="0">
                <a:latin typeface="Calibri" panose="020F0502020204030204" pitchFamily="34" charset="0"/>
                <a:cs typeface="Calibri" panose="020F0502020204030204" pitchFamily="34" charset="0"/>
              </a:rPr>
              <a:t>			Task Creation</a:t>
            </a:r>
          </a:p>
        </p:txBody>
      </p:sp>
    </p:spTree>
    <p:extLst>
      <p:ext uri="{BB962C8B-B14F-4D97-AF65-F5344CB8AC3E}">
        <p14:creationId xmlns:p14="http://schemas.microsoft.com/office/powerpoint/2010/main" val="378802703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188720"/>
            <a:ext cx="4892040" cy="5669279"/>
          </a:xfrm>
          <a:prstGeom prst="rect">
            <a:avLst/>
          </a:prstGeom>
        </p:spPr>
      </p:pic>
      <p:pic>
        <p:nvPicPr>
          <p:cNvPr id="3" name="Picture 2"/>
          <p:cNvPicPr/>
          <p:nvPr/>
        </p:nvPicPr>
        <p:blipFill>
          <a:blip r:embed="rId3"/>
          <a:stretch>
            <a:fillRect/>
          </a:stretch>
        </p:blipFill>
        <p:spPr>
          <a:xfrm>
            <a:off x="4998720" y="1188721"/>
            <a:ext cx="4145280" cy="5669278"/>
          </a:xfrm>
          <a:prstGeom prst="rect">
            <a:avLst/>
          </a:prstGeom>
        </p:spPr>
      </p:pic>
      <p:sp>
        <p:nvSpPr>
          <p:cNvPr id="4" name="TextBox 3"/>
          <p:cNvSpPr txBox="1"/>
          <p:nvPr/>
        </p:nvSpPr>
        <p:spPr>
          <a:xfrm>
            <a:off x="1767840" y="624840"/>
            <a:ext cx="4373880" cy="4924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3200" dirty="0">
                <a:latin typeface="Calibri" panose="020F0502020204030204" pitchFamily="34" charset="0"/>
                <a:cs typeface="Calibri" panose="020F0502020204030204" pitchFamily="34" charset="0"/>
              </a:rPr>
              <a:t>Link with a requirement</a:t>
            </a:r>
            <a:endParaRPr lang="en-US" sz="3200" dirty="0" smtClean="0">
              <a:latin typeface="+mj-lt"/>
            </a:endParaRPr>
          </a:p>
        </p:txBody>
      </p:sp>
    </p:spTree>
    <p:extLst>
      <p:ext uri="{BB962C8B-B14F-4D97-AF65-F5344CB8AC3E}">
        <p14:creationId xmlns:p14="http://schemas.microsoft.com/office/powerpoint/2010/main" val="34755843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039" y="1173539"/>
            <a:ext cx="6485878" cy="584775"/>
          </a:xfrm>
          <a:prstGeom prst="rect">
            <a:avLst/>
          </a:prstGeom>
        </p:spPr>
        <p:txBody>
          <a:bodyPr wrap="none">
            <a:spAutoFit/>
          </a:bodyPr>
          <a:lstStyle/>
          <a:p>
            <a:r>
              <a:rPr lang="en-US" sz="3200" dirty="0">
                <a:latin typeface="Calibri" panose="020F0502020204030204" pitchFamily="34" charset="0"/>
                <a:cs typeface="Calibri" panose="020F0502020204030204" pitchFamily="34" charset="0"/>
              </a:rPr>
              <a:t>Modify the work item from RTC Client</a:t>
            </a:r>
          </a:p>
        </p:txBody>
      </p:sp>
      <p:pic>
        <p:nvPicPr>
          <p:cNvPr id="5" name="Picture 4"/>
          <p:cNvPicPr/>
          <p:nvPr/>
        </p:nvPicPr>
        <p:blipFill>
          <a:blip r:embed="rId2"/>
          <a:stretch>
            <a:fillRect/>
          </a:stretch>
        </p:blipFill>
        <p:spPr>
          <a:xfrm>
            <a:off x="289560" y="1758314"/>
            <a:ext cx="8458200" cy="4551045"/>
          </a:xfrm>
          <a:prstGeom prst="rect">
            <a:avLst/>
          </a:prstGeom>
        </p:spPr>
      </p:pic>
    </p:spTree>
    <p:extLst>
      <p:ext uri="{BB962C8B-B14F-4D97-AF65-F5344CB8AC3E}">
        <p14:creationId xmlns:p14="http://schemas.microsoft.com/office/powerpoint/2010/main" val="21852946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43840" y="1758314"/>
            <a:ext cx="8564880" cy="4581525"/>
          </a:xfrm>
          <a:prstGeom prst="rect">
            <a:avLst/>
          </a:prstGeom>
        </p:spPr>
      </p:pic>
      <p:sp>
        <p:nvSpPr>
          <p:cNvPr id="3" name="Rectangle 2"/>
          <p:cNvSpPr/>
          <p:nvPr/>
        </p:nvSpPr>
        <p:spPr>
          <a:xfrm>
            <a:off x="521580" y="1200388"/>
            <a:ext cx="8287140" cy="523220"/>
          </a:xfrm>
          <a:prstGeom prst="rect">
            <a:avLst/>
          </a:prstGeom>
        </p:spPr>
        <p:txBody>
          <a:bodyPr wrap="none">
            <a:spAutoFit/>
          </a:bodyPr>
          <a:lstStyle/>
          <a:p>
            <a:r>
              <a:rPr lang="en-US" sz="2800" dirty="0" smtClean="0">
                <a:latin typeface="Calibri" panose="020F0502020204030204" pitchFamily="34" charset="0"/>
                <a:cs typeface="Calibri" panose="020F0502020204030204" pitchFamily="34" charset="0"/>
              </a:rPr>
              <a:t>View from web after Modify </a:t>
            </a:r>
            <a:r>
              <a:rPr lang="en-US" sz="2800" dirty="0">
                <a:latin typeface="Calibri" panose="020F0502020204030204" pitchFamily="34" charset="0"/>
                <a:cs typeface="Calibri" panose="020F0502020204030204" pitchFamily="34" charset="0"/>
              </a:rPr>
              <a:t>the work item </a:t>
            </a:r>
            <a:r>
              <a:rPr lang="en-US" sz="2800" dirty="0" smtClean="0">
                <a:latin typeface="Calibri" panose="020F0502020204030204" pitchFamily="34" charset="0"/>
                <a:cs typeface="Calibri" panose="020F0502020204030204" pitchFamily="34" charset="0"/>
              </a:rPr>
              <a:t>from eclipse</a:t>
            </a:r>
          </a:p>
        </p:txBody>
      </p:sp>
    </p:spTree>
    <p:extLst>
      <p:ext uri="{BB962C8B-B14F-4D97-AF65-F5344CB8AC3E}">
        <p14:creationId xmlns:p14="http://schemas.microsoft.com/office/powerpoint/2010/main" val="26733576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88124626"/>
              </p:ext>
            </p:extLst>
          </p:nvPr>
        </p:nvGraphicFramePr>
        <p:xfrm>
          <a:off x="2324746" y="2774196"/>
          <a:ext cx="4417017" cy="1107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853896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715" y="1165470"/>
            <a:ext cx="4316278" cy="5594889"/>
          </a:xfrm>
          <a:prstGeom prst="rect">
            <a:avLst/>
          </a:prstGeom>
        </p:spPr>
      </p:pic>
      <p:sp>
        <p:nvSpPr>
          <p:cNvPr id="3" name="TextBox 2"/>
          <p:cNvSpPr txBox="1"/>
          <p:nvPr/>
        </p:nvSpPr>
        <p:spPr>
          <a:xfrm>
            <a:off x="2405854" y="529826"/>
            <a:ext cx="114687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400" dirty="0" smtClean="0">
                <a:latin typeface="Calibri" panose="020F0502020204030204" pitchFamily="34" charset="0"/>
                <a:cs typeface="Calibri" panose="020F0502020204030204" pitchFamily="34" charset="0"/>
              </a:rPr>
              <a:t>Artifacts</a:t>
            </a:r>
          </a:p>
        </p:txBody>
      </p:sp>
      <p:sp>
        <p:nvSpPr>
          <p:cNvPr id="4" name="Right Arrow 3"/>
          <p:cNvSpPr/>
          <p:nvPr/>
        </p:nvSpPr>
        <p:spPr>
          <a:xfrm>
            <a:off x="3619887" y="606004"/>
            <a:ext cx="526942" cy="216976"/>
          </a:xfrm>
          <a:prstGeom prst="right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247310" y="529781"/>
            <a:ext cx="2340244"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2000" dirty="0" smtClean="0">
                <a:latin typeface="Calibri" panose="020F0502020204030204" pitchFamily="34" charset="0"/>
                <a:cs typeface="Calibri" panose="020F0502020204030204" pitchFamily="34" charset="0"/>
              </a:rPr>
              <a:t>Upload Artifact</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0120" y="1165470"/>
            <a:ext cx="4191000" cy="5548264"/>
          </a:xfrm>
          <a:prstGeom prst="rect">
            <a:avLst/>
          </a:prstGeom>
        </p:spPr>
      </p:pic>
    </p:spTree>
    <p:extLst>
      <p:ext uri="{BB962C8B-B14F-4D97-AF65-F5344CB8AC3E}">
        <p14:creationId xmlns:p14="http://schemas.microsoft.com/office/powerpoint/2010/main" val="24550704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0152" y="1846344"/>
            <a:ext cx="8883222" cy="47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0130" y="1230791"/>
            <a:ext cx="7507761" cy="61555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40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Uploading artifacts- Various Options</a:t>
            </a:r>
          </a:p>
        </p:txBody>
      </p:sp>
    </p:spTree>
    <p:extLst>
      <p:ext uri="{BB962C8B-B14F-4D97-AF65-F5344CB8AC3E}">
        <p14:creationId xmlns:p14="http://schemas.microsoft.com/office/powerpoint/2010/main" val="4291009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3786" y="1658285"/>
            <a:ext cx="8639694" cy="5059091"/>
          </a:xfrm>
          <a:prstGeom prst="rect">
            <a:avLst/>
          </a:prstGeom>
        </p:spPr>
      </p:pic>
      <p:sp>
        <p:nvSpPr>
          <p:cNvPr id="3" name="Rectangle 2"/>
          <p:cNvSpPr/>
          <p:nvPr/>
        </p:nvSpPr>
        <p:spPr>
          <a:xfrm>
            <a:off x="1725697" y="1073510"/>
            <a:ext cx="4675832" cy="584775"/>
          </a:xfrm>
          <a:prstGeom prst="rect">
            <a:avLst/>
          </a:prstGeom>
        </p:spPr>
        <p:txBody>
          <a:bodyPr wrap="none">
            <a:spAutoFit/>
          </a:bodyPr>
          <a:lstStyle/>
          <a:p>
            <a:r>
              <a:rPr lang="en-US" sz="3200" dirty="0" smtClean="0">
                <a:latin typeface="Calibri" panose="020F0502020204030204" pitchFamily="34" charset="0"/>
                <a:cs typeface="Calibri" panose="020F0502020204030204" pitchFamily="34" charset="0"/>
              </a:rPr>
              <a:t>Custom  Template in </a:t>
            </a:r>
            <a:r>
              <a:rPr lang="en-US" sz="3200" dirty="0">
                <a:latin typeface="Calibri" panose="020F0502020204030204" pitchFamily="34" charset="0"/>
                <a:cs typeface="Calibri" panose="020F0502020204030204" pitchFamily="34" charset="0"/>
              </a:rPr>
              <a:t>RDNG</a:t>
            </a:r>
          </a:p>
        </p:txBody>
      </p:sp>
    </p:spTree>
    <p:extLst>
      <p:ext uri="{BB962C8B-B14F-4D97-AF65-F5344CB8AC3E}">
        <p14:creationId xmlns:p14="http://schemas.microsoft.com/office/powerpoint/2010/main" val="14115439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5000" y="1325386"/>
            <a:ext cx="4264099" cy="98488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3200" dirty="0" smtClean="0">
                <a:latin typeface="Calibri" panose="020F0502020204030204" pitchFamily="34" charset="0"/>
                <a:cs typeface="Calibri" panose="020F0502020204030204" pitchFamily="34" charset="0"/>
              </a:rPr>
              <a:t>Select a requirement artifact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997" y="1820806"/>
            <a:ext cx="5687219" cy="390580"/>
          </a:xfrm>
          <a:prstGeom prst="rect">
            <a:avLst/>
          </a:prstGeom>
        </p:spPr>
      </p:pic>
      <p:sp>
        <p:nvSpPr>
          <p:cNvPr id="4" name="Down Arrow 3"/>
          <p:cNvSpPr/>
          <p:nvPr/>
        </p:nvSpPr>
        <p:spPr>
          <a:xfrm>
            <a:off x="4045572" y="2293749"/>
            <a:ext cx="402956" cy="371959"/>
          </a:xfrm>
          <a:prstGeom prst="down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1514997" y="2682206"/>
            <a:ext cx="5556068" cy="98488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3200" dirty="0" smtClean="0">
                <a:latin typeface="Calibri" panose="020F0502020204030204" pitchFamily="34" charset="0"/>
                <a:cs typeface="Calibri" panose="020F0502020204030204" pitchFamily="34" charset="0"/>
              </a:rPr>
              <a:t>Click on the pencil icon on the left hand side</a:t>
            </a:r>
          </a:p>
        </p:txBody>
      </p:sp>
      <p:pic>
        <p:nvPicPr>
          <p:cNvPr id="6" name="Picture 5"/>
          <p:cNvPicPr>
            <a:picLocks noChangeAspect="1"/>
          </p:cNvPicPr>
          <p:nvPr/>
        </p:nvPicPr>
        <p:blipFill>
          <a:blip r:embed="rId3"/>
          <a:stretch>
            <a:fillRect/>
          </a:stretch>
        </p:blipFill>
        <p:spPr>
          <a:xfrm>
            <a:off x="502706" y="3207823"/>
            <a:ext cx="8107894" cy="3409942"/>
          </a:xfrm>
          <a:prstGeom prst="rect">
            <a:avLst/>
          </a:prstGeom>
        </p:spPr>
      </p:pic>
      <p:sp>
        <p:nvSpPr>
          <p:cNvPr id="7" name="TextBox 6"/>
          <p:cNvSpPr txBox="1"/>
          <p:nvPr/>
        </p:nvSpPr>
        <p:spPr>
          <a:xfrm>
            <a:off x="868680" y="617302"/>
            <a:ext cx="5218317" cy="61555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000" dirty="0" smtClean="0">
                <a:latin typeface="Calibri" panose="020F0502020204030204" pitchFamily="34" charset="0"/>
                <a:cs typeface="Calibri" panose="020F0502020204030204" pitchFamily="34" charset="0"/>
              </a:rPr>
              <a:t>    Around a Requirement</a:t>
            </a:r>
          </a:p>
        </p:txBody>
      </p:sp>
    </p:spTree>
    <p:extLst>
      <p:ext uri="{BB962C8B-B14F-4D97-AF65-F5344CB8AC3E}">
        <p14:creationId xmlns:p14="http://schemas.microsoft.com/office/powerpoint/2010/main" val="20452610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368483"/>
            <a:ext cx="9144000" cy="4461997"/>
          </a:xfrm>
          <a:prstGeom prst="rect">
            <a:avLst/>
          </a:prstGeom>
        </p:spPr>
      </p:pic>
      <p:sp>
        <p:nvSpPr>
          <p:cNvPr id="3" name="TextBox 2"/>
          <p:cNvSpPr txBox="1"/>
          <p:nvPr/>
        </p:nvSpPr>
        <p:spPr>
          <a:xfrm>
            <a:off x="3177153" y="1487837"/>
            <a:ext cx="4060555" cy="1069383"/>
          </a:xfrm>
          <a:prstGeom prst="rect">
            <a:avLst/>
          </a:prstGeom>
          <a:noFill/>
          <a:ln w="9525">
            <a:solidFill>
              <a:srgbClr val="FF0000"/>
            </a:solid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endParaRPr lang="en-US" sz="1200" dirty="0" smtClean="0">
              <a:latin typeface="+mj-lt"/>
            </a:endParaRPr>
          </a:p>
        </p:txBody>
      </p:sp>
    </p:spTree>
    <p:extLst>
      <p:ext uri="{BB962C8B-B14F-4D97-AF65-F5344CB8AC3E}">
        <p14:creationId xmlns:p14="http://schemas.microsoft.com/office/powerpoint/2010/main" val="35930649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07281" y="836296"/>
            <a:ext cx="4130040" cy="3689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907282" y="4662488"/>
            <a:ext cx="4130038" cy="1946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 y="4642486"/>
            <a:ext cx="4495800" cy="1946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37160" y="836296"/>
            <a:ext cx="4495800" cy="3689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67328" y="220743"/>
            <a:ext cx="4703211" cy="61555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40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LINK and VIEW</a:t>
            </a:r>
          </a:p>
        </p:txBody>
      </p:sp>
    </p:spTree>
    <p:extLst>
      <p:ext uri="{BB962C8B-B14F-4D97-AF65-F5344CB8AC3E}">
        <p14:creationId xmlns:p14="http://schemas.microsoft.com/office/powerpoint/2010/main" val="4306336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733183"/>
            <a:ext cx="9144000" cy="5124817"/>
          </a:xfrm>
          <a:prstGeom prst="rect">
            <a:avLst/>
          </a:prstGeom>
        </p:spPr>
      </p:pic>
      <p:sp>
        <p:nvSpPr>
          <p:cNvPr id="3" name="TextBox 2"/>
          <p:cNvSpPr txBox="1"/>
          <p:nvPr/>
        </p:nvSpPr>
        <p:spPr>
          <a:xfrm>
            <a:off x="7501180" y="4246536"/>
            <a:ext cx="278969" cy="464949"/>
          </a:xfrm>
          <a:prstGeom prst="rect">
            <a:avLst/>
          </a:prstGeom>
          <a:noFill/>
          <a:ln w="9525">
            <a:solidFill>
              <a:srgbClr val="E24956"/>
            </a:solid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endParaRPr lang="en-US" sz="1200" dirty="0" smtClean="0">
              <a:latin typeface="+mj-lt"/>
            </a:endParaRPr>
          </a:p>
        </p:txBody>
      </p:sp>
      <p:sp>
        <p:nvSpPr>
          <p:cNvPr id="4" name="TextBox 3"/>
          <p:cNvSpPr txBox="1"/>
          <p:nvPr/>
        </p:nvSpPr>
        <p:spPr>
          <a:xfrm>
            <a:off x="1942454" y="994519"/>
            <a:ext cx="8260597" cy="61555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000" dirty="0" smtClean="0">
                <a:latin typeface="Calibri" panose="020F0502020204030204" pitchFamily="34" charset="0"/>
                <a:cs typeface="Calibri" panose="020F0502020204030204" pitchFamily="34" charset="0"/>
              </a:rPr>
              <a:t>Create a Review </a:t>
            </a:r>
          </a:p>
        </p:txBody>
      </p:sp>
    </p:spTree>
    <p:extLst>
      <p:ext uri="{BB962C8B-B14F-4D97-AF65-F5344CB8AC3E}">
        <p14:creationId xmlns:p14="http://schemas.microsoft.com/office/powerpoint/2010/main" val="289708272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35280" y="1615440"/>
            <a:ext cx="8700232" cy="4995041"/>
          </a:xfrm>
          <a:prstGeom prst="rect">
            <a:avLst/>
          </a:prstGeom>
        </p:spPr>
      </p:pic>
      <p:sp>
        <p:nvSpPr>
          <p:cNvPr id="4" name="Rectangle 3"/>
          <p:cNvSpPr/>
          <p:nvPr/>
        </p:nvSpPr>
        <p:spPr>
          <a:xfrm>
            <a:off x="2820692" y="3223647"/>
            <a:ext cx="1999281" cy="635431"/>
          </a:xfrm>
          <a:prstGeom prst="rect">
            <a:avLst/>
          </a:prstGeom>
          <a:noFill/>
          <a:ln>
            <a:solidFill>
              <a:srgbClr val="E2495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377911" y="4463512"/>
            <a:ext cx="1456841" cy="1007390"/>
          </a:xfrm>
          <a:prstGeom prst="rect">
            <a:avLst/>
          </a:prstGeom>
          <a:noFill/>
          <a:ln w="9525">
            <a:solidFill>
              <a:srgbClr val="FF0000"/>
            </a:solid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endParaRPr lang="en-US" sz="1200" dirty="0" smtClean="0">
              <a:latin typeface="+mj-lt"/>
            </a:endParaRPr>
          </a:p>
        </p:txBody>
      </p:sp>
      <p:sp>
        <p:nvSpPr>
          <p:cNvPr id="6" name="TextBox 5"/>
          <p:cNvSpPr txBox="1"/>
          <p:nvPr/>
        </p:nvSpPr>
        <p:spPr>
          <a:xfrm>
            <a:off x="5160936" y="5470902"/>
            <a:ext cx="1859796" cy="898901"/>
          </a:xfrm>
          <a:prstGeom prst="rect">
            <a:avLst/>
          </a:prstGeom>
          <a:noFill/>
          <a:ln w="9525">
            <a:solidFill>
              <a:srgbClr val="FF0000"/>
            </a:solid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endParaRPr lang="en-US" sz="1200" dirty="0" smtClean="0">
              <a:latin typeface="+mj-lt"/>
            </a:endParaRPr>
          </a:p>
        </p:txBody>
      </p:sp>
      <p:sp>
        <p:nvSpPr>
          <p:cNvPr id="7" name="TextBox 6"/>
          <p:cNvSpPr txBox="1"/>
          <p:nvPr/>
        </p:nvSpPr>
        <p:spPr>
          <a:xfrm>
            <a:off x="1600200" y="862727"/>
            <a:ext cx="4312920" cy="61555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4000" dirty="0">
                <a:latin typeface="Calibri" panose="020F0502020204030204" pitchFamily="34" charset="0"/>
                <a:cs typeface="Calibri" panose="020F0502020204030204" pitchFamily="34" charset="0"/>
              </a:rPr>
              <a:t>Review Options</a:t>
            </a:r>
          </a:p>
        </p:txBody>
      </p:sp>
    </p:spTree>
    <p:extLst>
      <p:ext uri="{BB962C8B-B14F-4D97-AF65-F5344CB8AC3E}">
        <p14:creationId xmlns:p14="http://schemas.microsoft.com/office/powerpoint/2010/main" val="151225029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Default PPT template 2017 copy right.pptx [Read-Only]" id="{1DB74F55-C5E8-4E8C-B9B7-1EEE5C4FA12E}" vid="{C2AED711-7FB4-4CED-BBD5-A32F840B2F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CB50A625C08A4E8BBFFC168B2DA761" ma:contentTypeVersion="13" ma:contentTypeDescription="Create a new document." ma:contentTypeScope="" ma:versionID="f355b282d682e5201a65e842ed20f578">
  <xsd:schema xmlns:xsd="http://www.w3.org/2001/XMLSchema" xmlns:xs="http://www.w3.org/2001/XMLSchema" xmlns:p="http://schemas.microsoft.com/office/2006/metadata/properties" xmlns:ns1="http://schemas.microsoft.com/sharepoint/v3" xmlns:ns2="fcfb129d-2c4d-4bcd-afb5-a92980dfa96d" xmlns:ns3="b6ae8028-3361-4878-ad09-deb2e128b95c" targetNamespace="http://schemas.microsoft.com/office/2006/metadata/properties" ma:root="true" ma:fieldsID="75fa229888f2f301f6c65558965486ae" ns1:_="" ns2:_="" ns3:_="">
    <xsd:import namespace="http://schemas.microsoft.com/sharepoint/v3"/>
    <xsd:import namespace="fcfb129d-2c4d-4bcd-afb5-a92980dfa96d"/>
    <xsd:import namespace="b6ae8028-3361-4878-ad09-deb2e128b95c"/>
    <xsd:element name="properties">
      <xsd:complexType>
        <xsd:sequence>
          <xsd:element name="documentManagement">
            <xsd:complexType>
              <xsd:all>
                <xsd:element ref="ns2:Document_x0020_Sub_x0020_Classification" minOccurs="0"/>
                <xsd:element ref="ns2:Document_x0020_Classification"/>
                <xsd:element ref="ns2:Service_x0020_Offering" minOccurs="0"/>
                <xsd:element ref="ns2:Service_x0020_Line" minOccurs="0"/>
                <xsd:element ref="ns2:Technology" minOccurs="0"/>
                <xsd:element ref="ns2:Domain" minOccurs="0"/>
                <xsd:element ref="ns3:Asset_x0020_Type" minOccurs="0"/>
                <xsd:element ref="ns3:Folder" minOccurs="0"/>
                <xsd:element ref="ns3:Subfolder"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8" nillable="true" ma:displayName="Rating (0-5)" ma:decimals="2" ma:description="Average value of all the ratings that have been submitted" ma:internalName="Rating_x0020__x0028_0_x002d_5_x0029_" ma:readOnly="true">
      <xsd:simpleType>
        <xsd:restriction base="dms:Number"/>
      </xsd:simpleType>
    </xsd:element>
    <xsd:element name="RatingCount" ma:index="19" nillable="true" ma:displayName="Number of Ratings" ma:decimals="0" ma:description="Number of ratings submitted" ma:internalName="Number_x0020_of_x0020_Ratings"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fcfb129d-2c4d-4bcd-afb5-a92980dfa96d" elementFormDefault="qualified">
    <xsd:import namespace="http://schemas.microsoft.com/office/2006/documentManagement/types"/>
    <xsd:import namespace="http://schemas.microsoft.com/office/infopath/2007/PartnerControls"/>
    <xsd:element name="Document_x0020_Sub_x0020_Classification" ma:index="3" nillable="true" ma:displayName="Document Classification" ma:default="Delivery" ma:format="Dropdown" ma:internalName="Document_x0020_Sub_x0020_Classification">
      <xsd:simpleType>
        <xsd:restriction base="dms:Choice">
          <xsd:enumeration value="Delivery"/>
          <xsd:enumeration value="Sales &amp; Presales"/>
          <xsd:enumeration value="Process and Service Offering"/>
          <xsd:enumeration value="Alliances"/>
          <xsd:enumeration value="Operations"/>
        </xsd:restriction>
      </xsd:simpleType>
    </xsd:element>
    <xsd:element name="Document_x0020_Classification" ma:index="4" ma:displayName="Document Sub Classification" ma:format="Dropdown" ma:internalName="Document_x0020_Classification">
      <xsd:simpleType>
        <xsd:restriction base="dms:Choice">
          <xsd:enumeration value="Alliance info"/>
          <xsd:enumeration value="Architecture Docs"/>
          <xsd:enumeration value="Articles"/>
          <xsd:enumeration value="Best Practices"/>
          <xsd:enumeration value="Brochures"/>
          <xsd:enumeration value="Case Studies"/>
          <xsd:enumeration value="Contact List"/>
          <xsd:enumeration value="Customer Info"/>
          <xsd:enumeration value="Film"/>
          <xsd:enumeration value="Images"/>
          <xsd:enumeration value="Newsletter"/>
          <xsd:enumeration value="POCs"/>
          <xsd:enumeration value="Practice PPTs"/>
          <xsd:enumeration value="PreSales Kit"/>
          <xsd:enumeration value="Presentations"/>
          <xsd:enumeration value="Process Collateral"/>
          <xsd:enumeration value="Posters"/>
          <xsd:enumeration value="Profiles"/>
          <xsd:enumeration value="Questionnaire"/>
          <xsd:enumeration value="Reviews"/>
          <xsd:enumeration value="Reports"/>
          <xsd:enumeration value="RFP / Proposals / RFIs"/>
          <xsd:enumeration value="Sales Brochures"/>
          <xsd:enumeration value="SO Collateral"/>
          <xsd:enumeration value="Survey Results"/>
          <xsd:enumeration value="Technical Papers"/>
          <xsd:enumeration value="Templates"/>
          <xsd:enumeration value="White Papers"/>
          <xsd:enumeration value="Others"/>
        </xsd:restriction>
      </xsd:simpleType>
    </xsd:element>
    <xsd:element name="Service_x0020_Offering" ma:index="5" nillable="true" ma:displayName="Service Offering" ma:default="NA" ma:format="Dropdown" ma:internalName="Service_x0020_Offering">
      <xsd:simpleType>
        <xsd:restriction base="dms:Choice">
          <xsd:enumeration value="NA"/>
          <xsd:enumeration value="Aero Manufacturing"/>
          <xsd:enumeration value="Aero Structures"/>
          <xsd:enumeration value="Aero Systems"/>
          <xsd:enumeration value="Airline MRO Solutions"/>
          <xsd:enumeration value="Airlines and Travel services"/>
          <xsd:enumeration value="Airport Solutions"/>
          <xsd:enumeration value="Application Transition/Transformation Solutions"/>
          <xsd:enumeration value="Automotive Electronics"/>
          <xsd:enumeration value="Avionics Solutions for Aerospace &amp; Defense"/>
          <xsd:enumeration value="BI / DW Lifecycle Consulting"/>
          <xsd:enumeration value="BI / DW Technology Services (COE)"/>
          <xsd:enumeration value="BI / DW Testing, Maintenance and Support"/>
          <xsd:enumeration value="BPO Services"/>
          <xsd:enumeration value="Business Analytics"/>
          <xsd:enumeration value="Business Process Management  Solutions"/>
          <xsd:enumeration value="Business Process Re-engineering"/>
          <xsd:enumeration value="Central Banking Solutions"/>
          <xsd:enumeration value="Cloud computing  - new biz model, novel solutions"/>
          <xsd:enumeration value="CoE (Aerospace &amp; Defence)"/>
          <xsd:enumeration value="Communication enabled business process and applications(UC services &amp; Apps, Soln Arch)"/>
          <xsd:enumeration value="Consumer Lending"/>
          <xsd:enumeration value="Core Banking Solutions"/>
          <xsd:enumeration value="Corporate Performance Management"/>
          <xsd:enumeration value="CPG Solutions"/>
          <xsd:enumeration value="Custom &amp; Composite Applications Development using Oracle Middleware"/>
          <xsd:enumeration value="Customer Relationship Management  Solutions"/>
          <xsd:enumeration value="Data and Metadata Management Services"/>
          <xsd:enumeration value="DBA Services - DB2, Informix, Progress"/>
          <xsd:enumeration value="DBA Services - Oracle"/>
          <xsd:enumeration value="DBA Services - SQL Server, Sybase, Ingres"/>
          <xsd:enumeration value="DBA Services - Teradata"/>
          <xsd:enumeration value="Digital Convergence – IP/patent based Components"/>
          <xsd:enumeration value="eHealth"/>
          <xsd:enumeration value="Emergency Management (108)"/>
          <xsd:enumeration value="Emerging Network Management Solution"/>
          <xsd:enumeration value="Emerging Technologies and Rich Internet Applications"/>
          <xsd:enumeration value="Enterprise Application Integration Solutions"/>
          <xsd:enumeration value="Enterprise Architecture and SOA"/>
          <xsd:enumeration value="Enterprise Content Management Solutions"/>
          <xsd:enumeration value="Enterprise Risk Management"/>
          <xsd:enumeration value="EPM Solutions"/>
          <xsd:enumeration value="FUTURUS"/>
          <xsd:enumeration value="Gov E Services"/>
          <xsd:enumeration value="Governance, Compliance &amp; Risk Management (GRC) Implementation"/>
          <xsd:enumeration value="Health Insurance Solutions"/>
          <xsd:enumeration value="Hospital Information Systems"/>
          <xsd:enumeration value="Industrial &amp; defense Electronics"/>
          <xsd:enumeration value="Infrastructure Applications and Tools"/>
          <xsd:enumeration value="Infrastructure Enterprise Systems"/>
          <xsd:enumeration value="Infrastructure integration solutions"/>
          <xsd:enumeration value="Integrated Testing Solutions"/>
          <xsd:enumeration value="IT Quality Consulting"/>
          <xsd:enumeration value="IT Tooling Center of Excellence"/>
          <xsd:enumeration value="ITSM Consulting"/>
          <xsd:enumeration value="Java &amp; Open Source Solutions"/>
          <xsd:enumeration value="JDE Applications  Maintenance &amp; Support"/>
          <xsd:enumeration value="JDE Applications Custom Development"/>
          <xsd:enumeration value="JDE Applications Implementation"/>
          <xsd:enumeration value="JDE Applications Upgrade"/>
          <xsd:enumeration value="Lean &amp; 6 Sigma Consulting"/>
          <xsd:enumeration value="Life Insurance Solutions"/>
          <xsd:enumeration value="Life Sciences R&amp;D Solutions"/>
          <xsd:enumeration value="LS - Manufacturing and Supply Chain Solutions"/>
          <xsd:enumeration value="LS Sales and Marketing Solutions"/>
          <xsd:enumeration value="Mainframe Solutions"/>
          <xsd:enumeration value="Managed Services"/>
          <xsd:enumeration value="Manufacturing &amp; Sourcing"/>
          <xsd:enumeration value="Manufacturing Operations and Consulting Solutions"/>
          <xsd:enumeration value="Mechanical Structures"/>
          <xsd:enumeration value="Mechanical Systems"/>
          <xsd:enumeration value="Media analytics and IT solutions - advertising, online behavior"/>
          <xsd:enumeration value="Media publishing solutions - DAM/DRM, CDN (ingestion, conversion, repurposing and distribution)"/>
          <xsd:enumeration value="Media service provider solutions"/>
          <xsd:enumeration value="Microsoft Platform Solutions"/>
          <xsd:enumeration value="Mobility Solutions"/>
          <xsd:enumeration value="MTCA-Microsoft Technical Consulting &amp; Alliance"/>
          <xsd:enumeration value="Networking platforms and solutions"/>
          <xsd:enumeration value="O&amp;G Midstream, Refining &amp; Trading Solutions"/>
          <xsd:enumeration value="Oil &amp; GAS Upstream Solutions"/>
          <xsd:enumeration value="Oil and Gas Downstream Marketing and Retail"/>
          <xsd:enumeration value="Oracle 360 Commerce Implementation"/>
          <xsd:enumeration value="Oracle Content Management Services"/>
          <xsd:enumeration value="Oracle Ebusiness Applications Maintenance &amp; Support"/>
          <xsd:enumeration value="Oracle Ebusiness Custom Development"/>
          <xsd:enumeration value="Oracle Ebusiness Implementation"/>
          <xsd:enumeration value="Oracle Ebusiness Upgrade"/>
          <xsd:enumeration value="Oracle Identity and Access Management Services"/>
          <xsd:enumeration value="Oracle Master Data Management (MDM)"/>
          <xsd:enumeration value="Oracle Portal Services"/>
          <xsd:enumeration value="Oracle Retek Implementation"/>
          <xsd:enumeration value="Payments &amp; Cards"/>
          <xsd:enumeration value="PeopleSoft Applications Custom Development"/>
          <xsd:enumeration value="PeopleSoft Applications Implementation"/>
          <xsd:enumeration value="PeopleSoft Applications Maintenance &amp; Support"/>
          <xsd:enumeration value="PeopleSoft Applications Upgrade"/>
          <xsd:enumeration value="PLM and EDI Solutions"/>
          <xsd:enumeration value="PMO  Consulting and ProgramManagement"/>
          <xsd:enumeration value="Point Solutions"/>
          <xsd:enumeration value="Property and Casualty Insurance Solutions"/>
          <xsd:enumeration value="Public Health Management (104)"/>
          <xsd:enumeration value="Requirement Management Consulting"/>
          <xsd:enumeration value="Retail Solutions"/>
          <xsd:enumeration value="SaaS for Manufacturing"/>
          <xsd:enumeration value="Sales and After Market solutions"/>
          <xsd:enumeration value="SAP ABAP Development and Enhacement Services"/>
          <xsd:enumeration value="SAP BASIS System Administration Services"/>
          <xsd:enumeration value="SAP Branding and Product Alliance Services"/>
          <xsd:enumeration value="SAP CoE and Innovation Services"/>
          <xsd:enumeration value="SAP End-To-End Implementation &amp; Roll Out Services"/>
          <xsd:enumeration value="SAP Financial &amp; Analytics Services"/>
          <xsd:enumeration value="SAP Human Capital Management Solutions"/>
          <xsd:enumeration value="SAP Knowledge Management &amp; Learning Services"/>
          <xsd:enumeration value="SAP Manufacturing &amp; Supply Chain Services"/>
          <xsd:enumeration value="SAP NetWeaver &amp; Integration Solutions"/>
          <xsd:enumeration value="SAP O2C &amp; CRM Services"/>
          <xsd:enumeration value="SAP Upgrade and AMS Services"/>
          <xsd:enumeration value="Semicon Analytics and IT solutions"/>
          <xsd:enumeration value="Semicon equipment engg services -- mechanical, electronics"/>
          <xsd:enumeration value="Semicon Manufacturing IT solutions"/>
          <xsd:enumeration value="Siebel Applications  Maintenance &amp; Support"/>
          <xsd:enumeration value="Siebel Applications Custom Development"/>
          <xsd:enumeration value="Siebel Applications Implementation"/>
          <xsd:enumeration value="Siebel Applications Upgrade"/>
          <xsd:enumeration value="Software Engineering Consulting"/>
          <xsd:enumeration value="Software product engg services for computing platforms (Apple, MS, Oracle, IBM)"/>
          <xsd:enumeration value="Software product engg services for network equipment, devices and appliances"/>
          <xsd:enumeration value="Software product engg services for Online &amp; Video games"/>
          <xsd:enumeration value="Solutions for Development Banks"/>
          <xsd:enumeration value="Solutions for Higher Education"/>
          <xsd:enumeration value="Solutions for Infrastructure and Real Estate"/>
          <xsd:enumeration value="Solutions for Logistics Service Providers"/>
          <xsd:enumeration value="Sourcing &amp; Asset (MES, LIMS, EAM) Management Solutions"/>
          <xsd:enumeration value="Sports OSS/BSS services"/>
          <xsd:enumeration value="STP and Asset Servicing"/>
          <xsd:enumeration value="Strategic IT Advisory Services"/>
          <xsd:enumeration value="Strategic Sourcing Consulting"/>
          <xsd:enumeration value="Stress, Fatigue &amp; Damage Tolerance"/>
          <xsd:enumeration value="Technical Publication Solutions"/>
          <xsd:enumeration value="Telecom Analytics and IT solutions"/>
          <xsd:enumeration value="Telecom BSS services"/>
          <xsd:enumeration value="Telecom Electronics"/>
          <xsd:enumeration value="Telecom OSS and NMS services"/>
          <xsd:enumeration value="Telecom SDP"/>
          <xsd:enumeration value="Testing Frameworks"/>
          <xsd:enumeration value="TOC Consulting"/>
          <xsd:enumeration value="User Experience Management Solutions"/>
          <xsd:enumeration value="Utilities Solutions Offerings"/>
          <xsd:enumeration value="Vendor Collaboration Solutions"/>
          <xsd:enumeration value="Vertical Solutions Frameworks"/>
          <xsd:enumeration value="VisionPLUS - Credit Processing"/>
        </xsd:restriction>
      </xsd:simpleType>
    </xsd:element>
    <xsd:element name="Service_x0020_Line" ma:index="6" nillable="true" ma:displayName="Service Line" ma:default="NA" ma:format="Dropdown" ma:internalName="Service_x0020_Line">
      <xsd:simpleType>
        <xsd:restriction base="dms:Choice">
          <xsd:enumeration value="NA"/>
          <xsd:enumeration value="Application Development and Maintenance (ADMS)"/>
          <xsd:enumeration value="Business Process Outsourcing"/>
          <xsd:enumeration value="Enterprise Business Solutions"/>
          <xsd:enumeration value="Integrated Engineering Services"/>
          <xsd:enumeration value="Infrastructure Management Services"/>
          <xsd:enumeration value="Vertical or Industry Native Solutions"/>
        </xsd:restriction>
      </xsd:simpleType>
    </xsd:element>
    <xsd:element name="Technology" ma:index="7" nillable="true" ma:displayName="Technology" ma:default="NA" ma:format="Dropdown" ma:internalName="Technology">
      <xsd:simpleType>
        <xsd:restriction base="dms:Choice">
          <xsd:enumeration value="NA"/>
          <xsd:enumeration value="Applcn Server Technologies"/>
          <xsd:enumeration value="Actuate"/>
          <xsd:enumeration value="Ariba"/>
          <xsd:enumeration value="Baan"/>
          <xsd:enumeration value="Business Intelligence Solution"/>
          <xsd:enumeration value="Business Objects"/>
          <xsd:enumeration value="Client-Server Technologies"/>
          <xsd:enumeration value="Cognos"/>
          <xsd:enumeration value="Cold Fusion"/>
          <xsd:enumeration value="Component Technologies"/>
          <xsd:enumeration value="Date Stage"/>
          <xsd:enumeration value="Database"/>
          <xsd:enumeration value="DB2"/>
          <xsd:enumeration value="DW/Data Mining Technologies"/>
          <xsd:enumeration value="Engg Services CAD/CAM"/>
          <xsd:enumeration value="Enterprise App. Integration"/>
          <xsd:enumeration value="Enterprise Application"/>
          <xsd:enumeration value="ERP"/>
          <xsd:enumeration value="Hyperion"/>
          <xsd:enumeration value="IBM Technologies"/>
          <xsd:enumeration value="Infomatica"/>
          <xsd:enumeration value="Internet(Biz)"/>
          <xsd:enumeration value="Linux"/>
          <xsd:enumeration value="Lotus Domino"/>
          <xsd:enumeration value="Lotus Notes"/>
          <xsd:enumeration value="Mac OS"/>
          <xsd:enumeration value="Mainframe Technologies"/>
          <xsd:enumeration value="Microstrategy"/>
          <xsd:enumeration value="Maximo"/>
          <xsd:enumeration value="Not Applicable"/>
          <xsd:enumeration value="NSIG"/>
          <xsd:enumeration value="OLAP"/>
          <xsd:enumeration value="ORACLE"/>
          <xsd:enumeration value="Peoplesoft"/>
          <xsd:enumeration value="PSOS"/>
          <xsd:enumeration value="Quality"/>
          <xsd:enumeration value="SAP"/>
          <xsd:enumeration value="SAS"/>
          <xsd:enumeration value="SQL Server"/>
          <xsd:enumeration value="SUN Technologies"/>
          <xsd:enumeration value="System Software"/>
          <xsd:enumeration value="Teradata"/>
          <xsd:enumeration value="UML"/>
          <xsd:enumeration value="UNIX"/>
          <xsd:enumeration value="Visual Studio"/>
          <xsd:enumeration value="VxWorks"/>
          <xsd:enumeration value="WAP"/>
          <xsd:enumeration value="WebLogic"/>
          <xsd:enumeration value="WebSphere"/>
        </xsd:restriction>
      </xsd:simpleType>
    </xsd:element>
    <xsd:element name="Domain" ma:index="8" nillable="true" ma:displayName="Domain" ma:format="Dropdown" ma:internalName="Domain">
      <xsd:simpleType>
        <xsd:restriction base="dms:Choice">
          <xsd:enumeration value="NA"/>
          <xsd:enumeration value="Air Transport"/>
          <xsd:enumeration value="Automotive"/>
          <xsd:enumeration value="Banking and Finance"/>
          <xsd:enumeration value="Bioinformatics"/>
          <xsd:enumeration value="Business Process Outsourcing"/>
          <xsd:enumeration value="CMM"/>
          <xsd:enumeration value="Construction"/>
          <xsd:enumeration value="Consulting Organization"/>
          <xsd:enumeration value="Education and Training"/>
          <xsd:enumeration value="Embedded System"/>
          <xsd:enumeration value="Engineering Design"/>
          <xsd:enumeration value="GIS"/>
          <xsd:enumeration value="Government-eGovernment"/>
          <xsd:enumeration value="Healthcare"/>
          <xsd:enumeration value="Hospitality"/>
          <xsd:enumeration value="Human Resources"/>
          <xsd:enumeration value="IT Enabled Services"/>
          <xsd:enumeration value="IT Infrastructure"/>
          <xsd:enumeration value="IT Outsourcing"/>
          <xsd:enumeration value="Information Technology"/>
          <xsd:enumeration value="Infrastructure (Non-IT)"/>
          <xsd:enumeration value="Knowledge Management"/>
          <xsd:enumeration value="Legal"/>
          <xsd:enumeration value="Life and Health Insurance"/>
          <xsd:enumeration value="Manufacturing"/>
          <xsd:enumeration value="Media and Entertainment"/>
          <xsd:enumeration value="Non Profit Organization"/>
          <xsd:enumeration value="Not Applicable"/>
          <xsd:enumeration value="Oil and Gas Industry"/>
          <xsd:enumeration value="Others"/>
          <xsd:enumeration value="Pharmaceuticals"/>
          <xsd:enumeration value="Property and Casualty Insurance"/>
          <xsd:enumeration value="Real Estates"/>
          <xsd:enumeration value="Retail"/>
          <xsd:enumeration value="Sales and Marketing"/>
          <xsd:enumeration value="Semiconductor"/>
          <xsd:enumeration value="Surface Transport"/>
          <xsd:enumeration value="Telecom"/>
          <xsd:enumeration value="Transportation"/>
          <xsd:enumeration value="Utilities"/>
        </xsd:restriction>
      </xsd:simpleType>
    </xsd:element>
  </xsd:schema>
  <xsd:schema xmlns:xsd="http://www.w3.org/2001/XMLSchema" xmlns:xs="http://www.w3.org/2001/XMLSchema" xmlns:dms="http://schemas.microsoft.com/office/2006/documentManagement/types" xmlns:pc="http://schemas.microsoft.com/office/infopath/2007/PartnerControls" targetNamespace="b6ae8028-3361-4878-ad09-deb2e128b95c" elementFormDefault="qualified">
    <xsd:import namespace="http://schemas.microsoft.com/office/2006/documentManagement/types"/>
    <xsd:import namespace="http://schemas.microsoft.com/office/infopath/2007/PartnerControls"/>
    <xsd:element name="Asset_x0020_Type" ma:index="15" nillable="true" ma:displayName="Asset Type" ma:internalName="Asset_x0020_Type">
      <xsd:simpleType>
        <xsd:restriction base="dms:Text">
          <xsd:maxLength value="255"/>
        </xsd:restriction>
      </xsd:simpleType>
    </xsd:element>
    <xsd:element name="Folder" ma:index="16" nillable="true" ma:displayName="Folder" ma:format="Dropdown" ma:internalName="Folder">
      <xsd:simpleType>
        <xsd:restriction base="dms:Choice">
          <xsd:enumeration value="Corporate"/>
          <xsd:enumeration value="Industries"/>
          <xsd:enumeration value="Partners"/>
          <xsd:enumeration value="Services"/>
        </xsd:restriction>
      </xsd:simpleType>
    </xsd:element>
    <xsd:element name="Subfolder" ma:index="17" nillable="true" ma:displayName="Subfolder" ma:internalName="Subfold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axOccurs="1" ma:index="2" ma:displayName="Keywords">
          <xsd:simpleType xmlns:xs="http://www.w3.org/2001/XMLSchema">
            <xsd:restriction base="xsd:string">
              <xsd:minLength value="1"/>
            </xsd:restriction>
          </xsd:simpleType>
        </xsd:element>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_x0020_Classification xmlns="fcfb129d-2c4d-4bcd-afb5-a92980dfa96d">Presentations</Document_x0020_Classification>
    <Folder xmlns="b6ae8028-3361-4878-ad09-deb2e128b95c" xsi:nil="true"/>
    <Document_x0020_Sub_x0020_Classification xmlns="fcfb129d-2c4d-4bcd-afb5-a92980dfa96d">Operations</Document_x0020_Sub_x0020_Classification>
    <Subfolder xmlns="b6ae8028-3361-4878-ad09-deb2e128b95c" xsi:nil="true"/>
    <Service_x0020_Line xmlns="fcfb129d-2c4d-4bcd-afb5-a92980dfa96d">NA</Service_x0020_Line>
    <Asset_x0020_Type xmlns="b6ae8028-3361-4878-ad09-deb2e128b95c" xsi:nil="true"/>
    <Service_x0020_Offering xmlns="fcfb129d-2c4d-4bcd-afb5-a92980dfa96d">NA</Service_x0020_Offering>
    <Domain xmlns="fcfb129d-2c4d-4bcd-afb5-a92980dfa96d" xsi:nil="true"/>
    <Technology xmlns="fcfb129d-2c4d-4bcd-afb5-a92980dfa96d">NA</Technology>
    <AverageRating xmlns="http://schemas.microsoft.com/sharepoint/v3" xsi:nil="true"/>
  </documentManagement>
</p:properties>
</file>

<file path=customXml/itemProps1.xml><?xml version="1.0" encoding="utf-8"?>
<ds:datastoreItem xmlns:ds="http://schemas.openxmlformats.org/officeDocument/2006/customXml" ds:itemID="{22498586-7C36-48BC-A4A9-0E02CAC67F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cfb129d-2c4d-4bcd-afb5-a92980dfa96d"/>
    <ds:schemaRef ds:uri="b6ae8028-3361-4878-ad09-deb2e128b9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A1B877-42DF-448B-A257-86EBCF04CE7C}">
  <ds:schemaRefs>
    <ds:schemaRef ds:uri="http://schemas.microsoft.com/sharepoint/v3/contenttype/forms"/>
  </ds:schemaRefs>
</ds:datastoreItem>
</file>

<file path=customXml/itemProps3.xml><?xml version="1.0" encoding="utf-8"?>
<ds:datastoreItem xmlns:ds="http://schemas.openxmlformats.org/officeDocument/2006/customXml" ds:itemID="{B753E0E9-BBAC-4E77-B03C-F4757A7347B6}">
  <ds:schemaRefs>
    <ds:schemaRef ds:uri="http://purl.org/dc/terms/"/>
    <ds:schemaRef ds:uri="http://purl.org/dc/dcmitype/"/>
    <ds:schemaRef ds:uri="http://purl.org/dc/elements/1.1/"/>
    <ds:schemaRef ds:uri="http://schemas.microsoft.com/office/2006/documentManagement/types"/>
    <ds:schemaRef ds:uri="http://www.w3.org/XML/1998/namespace"/>
    <ds:schemaRef ds:uri="fcfb129d-2c4d-4bcd-afb5-a92980dfa96d"/>
    <ds:schemaRef ds:uri="http://schemas.openxmlformats.org/package/2006/metadata/core-properties"/>
    <ds:schemaRef ds:uri="b6ae8028-3361-4878-ad09-deb2e128b95c"/>
    <ds:schemaRef ds:uri="http://schemas.microsoft.com/office/infopath/2007/PartnerControls"/>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77</Words>
  <Application>Microsoft Office PowerPoint</Application>
  <PresentationFormat>On-screen Show (4:3)</PresentationFormat>
  <Paragraphs>22</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Wingdings</vt:lpstr>
      <vt:lpstr>Calibri</vt:lpstr>
      <vt:lpstr>Arial</vt:lpstr>
      <vt:lpstr>BenchNine</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Corporate Presentation_TechM_2016</cp:keywords>
  <cp:lastModifiedBy/>
  <cp:revision>1</cp:revision>
  <dcterms:created xsi:type="dcterms:W3CDTF">2017-01-10T10:43:17Z</dcterms:created>
  <dcterms:modified xsi:type="dcterms:W3CDTF">2017-02-15T04:59:01Z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0x01010030CB50A625C08A4E8BBFFC168B2DA761</vt:lpwstr>
  </property>
</Properties>
</file>